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20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8" r:id="rId6"/>
    <p:sldId id="279" r:id="rId7"/>
    <p:sldId id="280" r:id="rId8"/>
    <p:sldId id="283" r:id="rId9"/>
    <p:sldId id="282" r:id="rId10"/>
    <p:sldId id="284" r:id="rId11"/>
    <p:sldId id="281" r:id="rId12"/>
    <p:sldId id="267" r:id="rId13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7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567" y="33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6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4161E4-888E-40FC-BC86-245750608A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4CE69D4-A583-4FB4-862D-7D2AE84D65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AFED6-B449-413F-9022-5E7BB5781194}" type="datetime1">
              <a:rPr lang="de-DE" smtClean="0"/>
              <a:t>16.03.2023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CA0B40D-49D9-420B-871A-DEA47438E4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7D8F6B-C109-45B7-84B5-9A345AF33C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2C252-D5FD-4A7E-8923-A4B5A823464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05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3F462-0CAB-48D1-A3D8-6DC37F8948D5}" type="datetime1">
              <a:rPr lang="de-DE" smtClean="0"/>
              <a:pPr/>
              <a:t>16.03.2023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dirty="0"/>
              <a:t>Textmasterformate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2CBB3-1755-49E4-8B50-FCC2B99F2D53}" type="slidenum">
              <a:rPr lang="de-DE" noProof="0" smtClean="0"/>
              <a:t>‹#›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06379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E2CBB3-1755-49E4-8B50-FCC2B99F2D5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972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D897CC9-9224-4535-BC80-BA4B4B991D12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441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278A260-95D8-4C16-8AF1-A3279A2A8958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123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840F182-DC1C-41BE-9AE6-289634FE06CB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736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 rtl="0"/>
            <a:fld id="{EA8EDA4D-AE24-4054-8182-C1F45AE7B280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44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758017-E439-4E27-ACE2-F978BFA73774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de-DE" noProof="0" smtClean="0"/>
              <a:pPr rtl="0"/>
              <a:t>‹#›</a:t>
            </a:fld>
            <a:endParaRPr lang="de-DE" noProof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107434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29408B-E132-4B70-BA54-DEFA65A21A84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984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5061C31-E6BA-4653-AFBF-66D1572732D7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0D6EBA3-C0D8-4D35-A3E0-420A347EA609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604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55D72CA-0F91-46F3-BA88-CB9FDC632ED1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de-DE" noProof="0" smtClean="0"/>
              <a:t>‹#›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37772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758017-E439-4E27-ACE2-F978BFA73774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de-DE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de-DE" noProof="0" smtClean="0"/>
              <a:pPr rtl="0"/>
              <a:t>‹#›</a:t>
            </a:fld>
            <a:endParaRPr lang="de-DE" noProof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5367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9E758017-E439-4E27-ACE2-F978BFA73774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pPr rtl="0"/>
            <a:endParaRPr lang="de-DE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pPr rtl="0"/>
            <a:fld id="{6D22F896-40B5-4ADD-8801-0D06FADFA095}" type="slidenum">
              <a:rPr lang="de-DE" noProof="0" smtClean="0"/>
              <a:pPr rtl="0"/>
              <a:t>‹#›</a:t>
            </a:fld>
            <a:endParaRPr lang="de-DE" noProof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91335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758017-E439-4E27-ACE2-F978BFA73774}" type="datetime1">
              <a:rPr lang="de-DE" noProof="0" smtClean="0"/>
              <a:t>16.03.2023</a:t>
            </a:fld>
            <a:endParaRPr lang="de-DE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de-DE" noProof="0" smtClean="0"/>
              <a:pPr rtl="0"/>
              <a:t>‹#›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03355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8285410" y="166617"/>
            <a:ext cx="3059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112" y="6199833"/>
            <a:ext cx="756896" cy="558503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024" y="6280217"/>
            <a:ext cx="620167" cy="392773"/>
          </a:xfrm>
          <a:prstGeom prst="rect">
            <a:avLst/>
          </a:prstGeom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1662950" y="985041"/>
            <a:ext cx="5997058" cy="7609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Чому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я тут стою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1662950" y="1955394"/>
            <a:ext cx="7886700" cy="290631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Я співробітник федерального офісу Об'єднання «Самостійне життя в Німеччині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e.V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.»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(ISL)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Я маю психічні порушення/інвалідність</a:t>
            </a:r>
          </a:p>
          <a:p>
            <a:pPr marL="285750" indent="-285750">
              <a:buFontTx/>
              <a:buChar char="-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Протягом 25 років я працював соціальним працівником і терапевтом у консультуванні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Я батько двох синів, маю 2 онуків... тощо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69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717986" y="194746"/>
            <a:ext cx="397967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200" u="sng" dirty="0" err="1">
                <a:latin typeface="Arial" panose="020B0604020202020204" pitchFamily="34" charset="0"/>
                <a:cs typeface="Arial" panose="020B0604020202020204" pitchFamily="34" charset="0"/>
              </a:rPr>
              <a:t>темі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u="sng" dirty="0" err="1">
                <a:latin typeface="Arial" panose="020B0604020202020204" pitchFamily="34" charset="0"/>
                <a:cs typeface="Arial" panose="020B0604020202020204" pitchFamily="34" charset="0"/>
              </a:rPr>
              <a:t>Просвітно-виховна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</a:rPr>
              <a:t> робота </a:t>
            </a:r>
            <a:r>
              <a:rPr lang="ru-RU" sz="1200" u="sng" dirty="0" err="1">
                <a:latin typeface="Arial" panose="020B0604020202020204" pitchFamily="34" charset="0"/>
                <a:cs typeface="Arial" panose="020B0604020202020204" pitchFamily="34" charset="0"/>
              </a:rPr>
              <a:t>Стаття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</a:rPr>
              <a:t> 8 КПІ ООН</a:t>
            </a:r>
            <a:endParaRPr lang="de-DE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u="sng" dirty="0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endParaRPr lang="de-DE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86" y="1702047"/>
            <a:ext cx="3272745" cy="2253366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400" y="1702047"/>
            <a:ext cx="3700177" cy="225336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61" y="1482052"/>
            <a:ext cx="6048241" cy="2693357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951228" y="4395404"/>
            <a:ext cx="9949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Ви прийняли мужнє рішення. Ви покинули свою батьківщину і приїхали до Німеччини! Приїхали до Німеччини... з інвалідністю... або з родичем-інвалідом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0577" y="265606"/>
            <a:ext cx="995676" cy="122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23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1817758" y="717867"/>
            <a:ext cx="8247707" cy="8031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Що означає самостійне прийняття рішень</a:t>
            </a:r>
            <a:r>
              <a:rPr lang="de-DE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“?</a:t>
            </a:r>
            <a:b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platzhalter 3"/>
          <p:cNvSpPr txBox="1">
            <a:spLocks/>
          </p:cNvSpPr>
          <p:nvPr/>
        </p:nvSpPr>
        <p:spPr>
          <a:xfrm>
            <a:off x="946637" y="1730648"/>
            <a:ext cx="9989950" cy="31672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Автономія та самовизначення в розумінні Конвенції ООН про права осіб з інвалідністю (КПІ ООН) означає, перш за все, свободу приймати власні рішення</a:t>
            </a:r>
            <a:r>
              <a:rPr lang="de-DE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buNone/>
            </a:pPr>
            <a:r>
              <a:rPr lang="de-DE" sz="1800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800" i="1" dirty="0">
                <a:latin typeface="Arial" panose="020B0604020202020204" pitchFamily="34" charset="0"/>
                <a:cs typeface="Arial" panose="020B0604020202020204" pitchFamily="34" charset="0"/>
              </a:rPr>
              <a:t>тобто для Німеччини: потреби людини з інвалідністю, які регулюються законом і які були визначені третіми сторонами (наприклад, лікарями, працівниками служб, що надають послуги)</a:t>
            </a:r>
            <a:endParaRPr lang="uk-UA" sz="1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uk-UA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навіть якщо для цього потрібна підтримка</a:t>
            </a:r>
            <a:r>
              <a:rPr lang="de-DE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Стаття 12 КПІ ООН 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… (3) </a:t>
            </a:r>
            <a:r>
              <a:rPr lang="uk-UA" sz="1200" dirty="0">
                <a:latin typeface="Arial" panose="020B0604020202020204" pitchFamily="34" charset="0"/>
                <a:cs typeface="Arial" panose="020B0604020202020204" pitchFamily="34" charset="0"/>
              </a:rPr>
              <a:t>Держави-учасниці вживають належних заходів для надання особам з інвалідністю доступу до підтримки, якої вони можуть потребувати під час реалізації своєї правоздатності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6915" y="6183517"/>
            <a:ext cx="489459" cy="60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20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6915" y="6183517"/>
            <a:ext cx="489459" cy="601056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995882" y="527745"/>
            <a:ext cx="10502019" cy="54961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Чому іноді так важко приймати рішення</a:t>
            </a:r>
            <a:r>
              <a:rPr lang="de-DE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platzhalter 3"/>
          <p:cNvSpPr txBox="1">
            <a:spLocks/>
          </p:cNvSpPr>
          <p:nvPr/>
        </p:nvSpPr>
        <p:spPr>
          <a:xfrm>
            <a:off x="1379263" y="1274857"/>
            <a:ext cx="9267612" cy="49962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маю я достатньо інформації для прийняття рішення</a:t>
            </a:r>
            <a:r>
              <a:rPr 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buFontTx/>
              <a:buChar char="-"/>
            </a:pPr>
            <a:endParaRPr lang="de-DE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platzhalter 3"/>
          <p:cNvSpPr txBox="1">
            <a:spLocks/>
          </p:cNvSpPr>
          <p:nvPr/>
        </p:nvSpPr>
        <p:spPr>
          <a:xfrm>
            <a:off x="899430" y="2107776"/>
            <a:ext cx="10535097" cy="356874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Чи розумію я систему отримання коштів у Німеччині для повноцінної участі в житті суспільства з моєю інвалідністю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de-DE" sz="1800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800" i="1" dirty="0">
                <a:latin typeface="Arial" panose="020B0604020202020204" pitchFamily="34" charset="0"/>
                <a:cs typeface="Arial" panose="020B0604020202020204" pitchFamily="34" charset="0"/>
              </a:rPr>
              <a:t>або я все ще занадто багато зважаю на систему в Україні</a:t>
            </a:r>
            <a:r>
              <a:rPr lang="de-DE" sz="1800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uk-UA" sz="1800" i="1" dirty="0">
                <a:latin typeface="Arial" panose="020B0604020202020204" pitchFamily="34" charset="0"/>
                <a:cs typeface="Arial" panose="020B0604020202020204" pitchFamily="34" charset="0"/>
              </a:rPr>
              <a:t>Базове розуміння допоміжних послуг</a:t>
            </a:r>
            <a:r>
              <a:rPr lang="de-DE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Приклад: ступінь інвалідності в Німеччині відіграє роль насамперед для роботи (винятки: допомога для сліпих тощо), наприклад, спеціальна відпустка, податкові пільги, недороге користування громадським транспортом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Однак це не є обов’язковою умовою для отримання інших форм допомоги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00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6915" y="6183517"/>
            <a:ext cx="489459" cy="601056"/>
          </a:xfrm>
          <a:prstGeom prst="rect">
            <a:avLst/>
          </a:prstGeom>
        </p:spPr>
      </p:pic>
      <p:sp>
        <p:nvSpPr>
          <p:cNvPr id="6" name="Textplatzhalter 3"/>
          <p:cNvSpPr txBox="1">
            <a:spLocks/>
          </p:cNvSpPr>
          <p:nvPr/>
        </p:nvSpPr>
        <p:spPr>
          <a:xfrm>
            <a:off x="1842815" y="2321044"/>
            <a:ext cx="8988716" cy="356874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Німецька система дуже важка і складна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uk-UA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І те, про що я зараз розповім, дає приблизне уявлення про систему підтримки в Німеччині</a:t>
            </a:r>
            <a:r>
              <a:rPr lang="de-DE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endParaRPr lang="de-DE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598343" y="1584956"/>
            <a:ext cx="8705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маю я достатньо інформації для прийняття рішення</a:t>
            </a:r>
            <a:endParaRPr lang="de-DE" sz="2400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094896" y="760915"/>
            <a:ext cx="10502019" cy="54961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Чому іноді так важко приймати рішення</a:t>
            </a:r>
            <a:r>
              <a:rPr lang="de-DE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80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6915" y="6183517"/>
            <a:ext cx="489459" cy="601056"/>
          </a:xfrm>
          <a:prstGeom prst="rect">
            <a:avLst/>
          </a:prstGeom>
        </p:spPr>
      </p:pic>
      <p:sp>
        <p:nvSpPr>
          <p:cNvPr id="6" name="Textplatzhalter 3"/>
          <p:cNvSpPr txBox="1">
            <a:spLocks/>
          </p:cNvSpPr>
          <p:nvPr/>
        </p:nvSpPr>
        <p:spPr>
          <a:xfrm>
            <a:off x="549074" y="1711444"/>
            <a:ext cx="11292570" cy="356874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Чи розумію я систему отримання коштів у Німеччині для повноцінної участі в житті суспільства з моєю інвалідністю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de-DE" sz="1800" i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uk-UA" sz="1800" i="1" dirty="0">
                <a:latin typeface="Arial" panose="020B0604020202020204" pitchFamily="34" charset="0"/>
                <a:cs typeface="Arial" panose="020B0604020202020204" pitchFamily="34" charset="0"/>
              </a:rPr>
              <a:t> або я все ще занадто багато зважаю на систему в Україні</a:t>
            </a:r>
            <a:r>
              <a:rPr lang="de-DE" sz="1800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Допомога на охорону здоров'я (Соціальний кодекс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V)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Допомога на догляд (Соціальний кодекс XI)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Пенсійне забезпечення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Допомога для участі в суспільному житті (Соціальний кодекс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IX)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Допомога для участі в трудовій діяльності (Соціальний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кодекс II)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Geschweifte Klammer rechts 1"/>
          <p:cNvSpPr/>
          <p:nvPr/>
        </p:nvSpPr>
        <p:spPr>
          <a:xfrm>
            <a:off x="6490780" y="3100517"/>
            <a:ext cx="625110" cy="1020024"/>
          </a:xfrm>
          <a:prstGeom prst="rightBrac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6949440" y="2982230"/>
            <a:ext cx="48922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Людина отримує ці послуги через працю.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Якщо я не працював або працював недостатньо, наприклад, через мою інвалідність, я отримую допомогу відповідно до Соціального кодексу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XII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761334" y="986391"/>
            <a:ext cx="87050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 маю я достатньо інформації для прийняття рішення</a:t>
            </a:r>
            <a:endParaRPr lang="de-DE" sz="2400" dirty="0"/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1094896" y="304547"/>
            <a:ext cx="10502019" cy="54961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Чому іноді так важко приймати рішення</a:t>
            </a:r>
            <a:r>
              <a:rPr lang="de-DE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7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6915" y="6183517"/>
            <a:ext cx="489459" cy="601056"/>
          </a:xfrm>
          <a:prstGeom prst="rect">
            <a:avLst/>
          </a:prstGeom>
        </p:spPr>
      </p:pic>
      <p:sp>
        <p:nvSpPr>
          <p:cNvPr id="8" name="Textplatzhalter 3"/>
          <p:cNvSpPr txBox="1">
            <a:spLocks/>
          </p:cNvSpPr>
          <p:nvPr/>
        </p:nvSpPr>
        <p:spPr>
          <a:xfrm>
            <a:off x="351682" y="1385181"/>
            <a:ext cx="11245233" cy="461726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Використання консультаційних центрів: Доповнюючі незалежні консультаційні центри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EUTB),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консультаційні центри для біженців/людей з міграційним походженням, церковні консультаційні центри тощо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a.)	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Чи розуміє мене мій візаві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Подолання комунікаційних бар'єрів, іноземна мова (використання програм перекладу, супровід усного перекладу) ... але також Легка мова, мова жестів тощо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b.)	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Чи отримую я повну та зрозумілу інформацію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Разом перевірили, чи інформація зрозуміла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c.)	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Чи дають мені мої помічники достатньо </a:t>
            </a:r>
            <a:r>
              <a:rPr lang="uk-UA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часу</a:t>
            </a: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 для прийняття рішення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Важливо приділити достатньо часу..., наприклад, працездатний – непрацездатний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d.)	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Чи потрібні мені інші довірені особи, окрім особи, яка надає підтримку, для прийняття рішення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наприклад, друзі, сім'я, організації з самоадвокації, досвід подібних, соціальні мережі тощо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094896" y="312997"/>
            <a:ext cx="10502019" cy="54961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Чому іноді так важко приймати рішення</a:t>
            </a:r>
            <a:r>
              <a:rPr lang="de-DE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de-DE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2136836" y="930601"/>
            <a:ext cx="6491118" cy="535012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Питання щодо підтримки при прийнятті рішень</a:t>
            </a:r>
          </a:p>
        </p:txBody>
      </p:sp>
    </p:spTree>
    <p:extLst>
      <p:ext uri="{BB962C8B-B14F-4D97-AF65-F5344CB8AC3E}">
        <p14:creationId xmlns:p14="http://schemas.microsoft.com/office/powerpoint/2010/main" val="393886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6915" y="6183517"/>
            <a:ext cx="489459" cy="601056"/>
          </a:xfrm>
          <a:prstGeom prst="rect">
            <a:avLst/>
          </a:prstGeom>
        </p:spPr>
      </p:pic>
      <p:sp>
        <p:nvSpPr>
          <p:cNvPr id="6" name="Textplatzhalter 3"/>
          <p:cNvSpPr txBox="1">
            <a:spLocks/>
          </p:cNvSpPr>
          <p:nvPr/>
        </p:nvSpPr>
        <p:spPr>
          <a:xfrm>
            <a:off x="615636" y="958588"/>
            <a:ext cx="10411485" cy="51343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Як я приймаю рішення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Чи маю я достатньо інформації для прийняття рішення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Чи важко мені приймати рішення самостійно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uk-UA" sz="1800" b="1" dirty="0">
                <a:latin typeface="Arial" panose="020B0604020202020204" pitchFamily="34" charset="0"/>
                <a:cs typeface="Arial" panose="020B0604020202020204" pitchFamily="34" charset="0"/>
              </a:rPr>
              <a:t>Що ще мені слід врахувати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наприклад, рішення, прийняті «нутром» (емоційні), і рішення, прийняті «розумом» (когнітивні). Як конфлікт між нутром та розумом заважає мені приймати рішення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285750" indent="-285750">
              <a:buFontTx/>
              <a:buChar char="-"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Чи впливає моє рішення на інших людей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Чи не довіряє мені моє оточення приймати рішення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Чи є сфери життя, в яких мені доводилося чи доводиться вчитися приймати рішення? (наприклад, тому що досі за мене вирішували «інші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?)</a:t>
            </a:r>
          </a:p>
          <a:p>
            <a:pPr marL="285750" indent="-285750">
              <a:buFontTx/>
              <a:buChar char="-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agonaler Streifen 1"/>
          <p:cNvSpPr/>
          <p:nvPr/>
        </p:nvSpPr>
        <p:spPr>
          <a:xfrm>
            <a:off x="7550589" y="1475716"/>
            <a:ext cx="235390" cy="253497"/>
          </a:xfrm>
          <a:prstGeom prst="diagStripe">
            <a:avLst>
              <a:gd name="adj" fmla="val 67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7" name="Diagonaler Streifen 6"/>
          <p:cNvSpPr/>
          <p:nvPr/>
        </p:nvSpPr>
        <p:spPr>
          <a:xfrm rot="5400000">
            <a:off x="7405733" y="1584358"/>
            <a:ext cx="144853" cy="144857"/>
          </a:xfrm>
          <a:prstGeom prst="diagStripe">
            <a:avLst>
              <a:gd name="adj" fmla="val 64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8" name="Diagonaler Streifen 7"/>
          <p:cNvSpPr/>
          <p:nvPr/>
        </p:nvSpPr>
        <p:spPr>
          <a:xfrm>
            <a:off x="6236329" y="1935940"/>
            <a:ext cx="235390" cy="253497"/>
          </a:xfrm>
          <a:prstGeom prst="diagStripe">
            <a:avLst>
              <a:gd name="adj" fmla="val 67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Diagonaler Streifen 8"/>
          <p:cNvSpPr/>
          <p:nvPr/>
        </p:nvSpPr>
        <p:spPr>
          <a:xfrm rot="5400000">
            <a:off x="6091473" y="2044582"/>
            <a:ext cx="144853" cy="144857"/>
          </a:xfrm>
          <a:prstGeom prst="diagStripe">
            <a:avLst>
              <a:gd name="adj" fmla="val 64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3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4342C-2173-4B23-9C3C-2950C6A39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617" y="3330651"/>
            <a:ext cx="6832500" cy="1252601"/>
          </a:xfrm>
        </p:spPr>
        <p:txBody>
          <a:bodyPr vert="horz" lIns="91440" tIns="45720" rIns="91440" bIns="0" rtlCol="0" anchor="b">
            <a:normAutofit/>
          </a:bodyPr>
          <a:lstStyle/>
          <a:p>
            <a:pPr rtl="0"/>
            <a:r>
              <a:rPr lang="uk-UA" sz="4100" dirty="0">
                <a:latin typeface="Arial" panose="020B0604020202020204" pitchFamily="34" charset="0"/>
                <a:cs typeface="Arial" panose="020B0604020202020204" pitchFamily="34" charset="0"/>
              </a:rPr>
              <a:t>Щиро дякую</a:t>
            </a:r>
            <a:r>
              <a:rPr lang="de-DE" sz="41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67617" y="4737791"/>
            <a:ext cx="51007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Interessenvertretung Selbstbestimmt Leben e.V.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Leipzigerstraße 61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10117 Berlin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(@isl-ev.de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6915" y="6183517"/>
            <a:ext cx="489459" cy="60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3321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AABB37-1599-4AE8-818C-82E84CA93DF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71af3243-3dd4-4a8d-8c0d-dd76da1f02a5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16c05727-aa75-4e4a-9b5f-8a80a1165891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96CF9D2-F3E0-450F-B184-8D2A0EB8B1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F9EC99-89FF-486C-9E02-31E13FD72E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Katalog</Template>
  <TotalTime>0</TotalTime>
  <Words>737</Words>
  <Application>Microsoft Office PowerPoint</Application>
  <PresentationFormat>Широкоэкранный</PresentationFormat>
  <Paragraphs>59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Symbol</vt:lpstr>
      <vt:lpstr>Gallery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Щиро дякую!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2023-01-31T15:24:17Z</dcterms:created>
  <dcterms:modified xsi:type="dcterms:W3CDTF">2023-03-16T16:39:37Z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